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6"/>
  </p:notesMasterIdLst>
  <p:sldIdLst>
    <p:sldId id="256" r:id="rId2"/>
    <p:sldId id="280" r:id="rId3"/>
    <p:sldId id="292" r:id="rId4"/>
    <p:sldId id="281" r:id="rId5"/>
    <p:sldId id="282" r:id="rId6"/>
    <p:sldId id="260" r:id="rId7"/>
    <p:sldId id="261" r:id="rId8"/>
    <p:sldId id="283" r:id="rId9"/>
    <p:sldId id="284" r:id="rId10"/>
    <p:sldId id="287" r:id="rId11"/>
    <p:sldId id="262" r:id="rId12"/>
    <p:sldId id="293" r:id="rId13"/>
    <p:sldId id="274" r:id="rId14"/>
    <p:sldId id="288" r:id="rId15"/>
    <p:sldId id="294" r:id="rId16"/>
    <p:sldId id="295" r:id="rId17"/>
    <p:sldId id="297" r:id="rId18"/>
    <p:sldId id="296" r:id="rId19"/>
    <p:sldId id="298" r:id="rId20"/>
    <p:sldId id="266" r:id="rId21"/>
    <p:sldId id="289" r:id="rId22"/>
    <p:sldId id="267" r:id="rId23"/>
    <p:sldId id="290" r:id="rId24"/>
    <p:sldId id="278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8" autoAdjust="0"/>
    <p:restoredTop sz="91254" autoAdjust="0"/>
  </p:normalViewPr>
  <p:slideViewPr>
    <p:cSldViewPr>
      <p:cViewPr>
        <p:scale>
          <a:sx n="83" d="100"/>
          <a:sy n="83" d="100"/>
        </p:scale>
        <p:origin x="-1302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363BF-9AF7-4E52-91BF-3056745EAD78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97BC5-27BB-40F5-8444-AAF4F97CF8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04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127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2926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29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396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27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888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168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553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5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6068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244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447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3795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88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51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14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40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418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28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99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97BC5-27BB-40F5-8444-AAF4F97CF8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62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56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361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162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375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01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68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75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031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8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988FF-370D-49D7-A2E8-0A4DDF54843F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3101C-5E92-4DE7-BCAE-2678FED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3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6" Type="http://schemas.openxmlformats.org/officeDocument/2006/relationships/image" Target="../media/image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6" Type="http://schemas.openxmlformats.org/officeDocument/2006/relationships/image" Target="../media/image4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dnuggets.com/2020/04/performance-evaluation-metrics-classification.html#:~:text=The%20key%20classification%20metrics%3A%20Accuracy,Receiver%20Operating%20Characteristic%20(ROC)%20curve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mdpi.com/2073-4441/14/10/1552" TargetMode="External"/><Relationship Id="rId2" Type="http://schemas.openxmlformats.org/officeDocument/2006/relationships/audio" Target="../media/media23.wav"/><Relationship Id="rId1" Type="http://schemas.microsoft.com/office/2007/relationships/media" Target="../media/media23.wav"/><Relationship Id="rId6" Type="http://schemas.openxmlformats.org/officeDocument/2006/relationships/hyperlink" Target="https://candjwater.com/2022/02/01/the-importance-of-water-quality-testing/" TargetMode="External"/><Relationship Id="rId5" Type="http://schemas.openxmlformats.org/officeDocument/2006/relationships/hyperlink" Target="https://www.wwdmag.com/editorial-topical/what-is-articles/article/10940236/what-is-potable-water" TargetMode="External"/><Relationship Id="rId4" Type="http://schemas.openxmlformats.org/officeDocument/2006/relationships/hyperlink" Target="https://www.kaggle.com/datasets/akshaydattatraykhare/diabetes-dataset" TargetMode="External"/><Relationship Id="rId9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4.wav"/><Relationship Id="rId1" Type="http://schemas.microsoft.com/office/2007/relationships/media" Target="../media/media24.wa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295400"/>
            <a:ext cx="7772400" cy="1752599"/>
          </a:xfrm>
        </p:spPr>
        <p:txBody>
          <a:bodyPr>
            <a:normAutofit/>
          </a:bodyPr>
          <a:lstStyle/>
          <a:p>
            <a:r>
              <a:rPr lang="en-US" sz="4400" b="1" dirty="0" smtClean="0">
                <a:solidFill>
                  <a:srgbClr val="0070C0"/>
                </a:solidFill>
                <a:latin typeface="Segoe Print" pitchFamily="2" charset="0"/>
              </a:rPr>
              <a:t>Water </a:t>
            </a: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Quality</a:t>
            </a:r>
            <a:r>
              <a:rPr lang="en-US" sz="44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4400" b="1" dirty="0" smtClean="0">
                <a:solidFill>
                  <a:srgbClr val="0070C0"/>
                </a:solidFill>
                <a:latin typeface="Segoe Print" pitchFamily="2" charset="0"/>
              </a:rPr>
              <a:t>Prediction</a:t>
            </a:r>
            <a:endParaRPr lang="en-US" sz="44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3600" b="1" dirty="0" err="1">
                <a:solidFill>
                  <a:srgbClr val="0070C0"/>
                </a:solidFill>
                <a:latin typeface="Segoe Print" pitchFamily="2" charset="0"/>
              </a:rPr>
              <a:t>Sucharitha</a:t>
            </a:r>
            <a:r>
              <a:rPr lang="en-US" sz="3600" b="1" dirty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3600" b="1" dirty="0" err="1">
                <a:solidFill>
                  <a:srgbClr val="0070C0"/>
                </a:solidFill>
                <a:latin typeface="Segoe Print" pitchFamily="2" charset="0"/>
              </a:rPr>
              <a:t>Puppala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  <a:p>
            <a:r>
              <a:rPr lang="en-US" sz="3600" b="1" dirty="0">
                <a:solidFill>
                  <a:srgbClr val="0070C0"/>
                </a:solidFill>
                <a:latin typeface="Segoe Print" pitchFamily="2" charset="0"/>
              </a:rPr>
              <a:t>      Data Science, Bellevue University.</a:t>
            </a:r>
          </a:p>
          <a:p>
            <a:r>
              <a:rPr lang="en-US" sz="3600" b="1" dirty="0">
                <a:solidFill>
                  <a:srgbClr val="0070C0"/>
                </a:solidFill>
                <a:latin typeface="Segoe Print" pitchFamily="2" charset="0"/>
              </a:rPr>
              <a:t>DSC680-T301 Applied Data Science (2233-1)</a:t>
            </a:r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  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  <a:p>
            <a:r>
              <a:rPr lang="en-US" sz="3600" b="1" dirty="0">
                <a:solidFill>
                  <a:srgbClr val="0070C0"/>
                </a:solidFill>
                <a:latin typeface="Segoe Print" pitchFamily="2" charset="0"/>
              </a:rPr>
              <a:t>     </a:t>
            </a:r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3600" b="1" dirty="0">
                <a:solidFill>
                  <a:srgbClr val="0070C0"/>
                </a:solidFill>
                <a:latin typeface="Segoe Print" pitchFamily="2" charset="0"/>
              </a:rPr>
              <a:t>Professor Catherine </a:t>
            </a:r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Williams.</a:t>
            </a:r>
          </a:p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 February </a:t>
            </a:r>
            <a:r>
              <a:rPr lang="en-US" sz="3600" b="1" dirty="0">
                <a:solidFill>
                  <a:srgbClr val="0070C0"/>
                </a:solidFill>
                <a:latin typeface="Segoe Print" pitchFamily="2" charset="0"/>
              </a:rPr>
              <a:t>5</a:t>
            </a:r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,2023</a:t>
            </a:r>
          </a:p>
          <a:p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058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61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Data Understanding</a:t>
            </a:r>
            <a:endParaRPr lang="en-US" sz="3600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85999"/>
            <a:ext cx="2667000" cy="1981201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Correlation </a:t>
            </a:r>
            <a:r>
              <a:rPr lang="en-US" b="1" dirty="0" err="1" smtClean="0">
                <a:solidFill>
                  <a:srgbClr val="0070C0"/>
                </a:solidFill>
                <a:latin typeface="Segoe Print" pitchFamily="2" charset="0"/>
              </a:rPr>
              <a:t>Heatmap</a:t>
            </a: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 of </a:t>
            </a: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Water Quality dataset</a:t>
            </a:r>
            <a:endParaRPr lang="en-US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7" name="Content Placeholder 6"/>
          <p:cNvPicPr>
            <a:picLocks noGrp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2895600" y="1219200"/>
            <a:ext cx="5572139" cy="4724400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058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040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3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Data Preparation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Identification of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outliers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boxplot </a:t>
            </a:r>
            <a:endParaRPr lang="en-US" sz="2400" b="1" dirty="0">
              <a:solidFill>
                <a:srgbClr val="0070C0"/>
              </a:solidFill>
              <a:latin typeface="Segoe Print" pitchFamily="2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Segoe Print" pitchFamily="2" charset="0"/>
              </a:rPr>
              <a:t>R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emoval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of the outliers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Inter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Quartile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					     Range(IQR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) method</a:t>
            </a:r>
          </a:p>
          <a:p>
            <a:endParaRPr lang="en-US" sz="2400" dirty="0" smtClean="0">
              <a:solidFill>
                <a:srgbClr val="7030A0"/>
              </a:solidFill>
              <a:latin typeface="Segoe Print" pitchFamily="2" charset="0"/>
            </a:endParaRPr>
          </a:p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5"/>
          <a:stretch>
            <a:fillRect/>
          </a:stretch>
        </p:blipFill>
        <p:spPr>
          <a:xfrm>
            <a:off x="1143000" y="2667000"/>
            <a:ext cx="6858000" cy="3276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53400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19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Segoe Print" pitchFamily="2" charset="0"/>
              </a:rPr>
              <a:t>Data Preparation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Target Variable 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  ”Potability”</a:t>
            </a:r>
          </a:p>
          <a:p>
            <a:endParaRPr lang="en-US" sz="2400" b="1" dirty="0">
              <a:solidFill>
                <a:srgbClr val="0070C0"/>
              </a:solidFill>
              <a:latin typeface="Segoe Print" pitchFamily="2" charset="0"/>
            </a:endParaRPr>
          </a:p>
          <a:p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Test Size   - 0.2</a:t>
            </a:r>
          </a:p>
          <a:p>
            <a:endParaRPr lang="en-US" sz="2400" b="1" dirty="0">
              <a:solidFill>
                <a:srgbClr val="0070C0"/>
              </a:solidFill>
              <a:latin typeface="Segoe Print" pitchFamily="2" charset="0"/>
            </a:endParaRPr>
          </a:p>
          <a:p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Random State  - 42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371600"/>
            <a:ext cx="7239000" cy="1804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058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9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Segoe Print" pitchFamily="2" charset="0"/>
              </a:rPr>
              <a:t> </a:t>
            </a:r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Modeling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>
            <a:normAutofit/>
          </a:bodyPr>
          <a:lstStyle/>
          <a:p>
            <a:endParaRPr lang="en-US" sz="2600" b="1" dirty="0" smtClean="0">
              <a:solidFill>
                <a:srgbClr val="7030A0"/>
              </a:solidFill>
              <a:latin typeface="Segoe Print" pitchFamily="2" charset="0"/>
            </a:endParaRPr>
          </a:p>
          <a:p>
            <a:r>
              <a:rPr lang="en-US" sz="2600" b="1" dirty="0" smtClean="0">
                <a:solidFill>
                  <a:srgbClr val="0070C0"/>
                </a:solidFill>
                <a:latin typeface="Segoe Print" pitchFamily="2" charset="0"/>
              </a:rPr>
              <a:t>As the project focuses on classification the</a:t>
            </a:r>
            <a:r>
              <a:rPr lang="en-US" sz="26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2600" b="1" dirty="0" smtClean="0">
                <a:solidFill>
                  <a:srgbClr val="0070C0"/>
                </a:solidFill>
                <a:latin typeface="Segoe Print" pitchFamily="2" charset="0"/>
              </a:rPr>
              <a:t>following models are selected for this project:</a:t>
            </a:r>
          </a:p>
          <a:p>
            <a:pPr marL="0" indent="0">
              <a:buNone/>
            </a:pPr>
            <a:endParaRPr lang="en-US" sz="26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 marL="0" indent="0">
              <a:buNone/>
            </a:pPr>
            <a:endParaRPr lang="en-US" sz="26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 lvl="1"/>
            <a:r>
              <a:rPr lang="en-US" sz="2600" b="1" dirty="0" smtClean="0">
                <a:solidFill>
                  <a:srgbClr val="0070C0"/>
                </a:solidFill>
                <a:latin typeface="Segoe Print" pitchFamily="2" charset="0"/>
              </a:rPr>
              <a:t>K </a:t>
            </a:r>
            <a:r>
              <a:rPr lang="en-US" sz="2600" b="1" dirty="0" smtClean="0">
                <a:solidFill>
                  <a:srgbClr val="0070C0"/>
                </a:solidFill>
                <a:latin typeface="Segoe Print" pitchFamily="2" charset="0"/>
              </a:rPr>
              <a:t>– Nearest Neighbor Classifier</a:t>
            </a:r>
          </a:p>
          <a:p>
            <a:pPr lvl="1">
              <a:buFontTx/>
              <a:buChar char="-"/>
            </a:pPr>
            <a:r>
              <a:rPr lang="en-US" sz="2600" b="1" dirty="0" smtClean="0">
                <a:solidFill>
                  <a:srgbClr val="0070C0"/>
                </a:solidFill>
                <a:latin typeface="Segoe Print" pitchFamily="2" charset="0"/>
              </a:rPr>
              <a:t>Random Forest Classifier</a:t>
            </a:r>
          </a:p>
          <a:p>
            <a:pPr lvl="1">
              <a:buFontTx/>
              <a:buChar char="-"/>
            </a:pPr>
            <a:r>
              <a:rPr lang="en-US" sz="2600" b="1" dirty="0" smtClean="0">
                <a:solidFill>
                  <a:srgbClr val="0070C0"/>
                </a:solidFill>
                <a:latin typeface="Segoe Print" pitchFamily="2" charset="0"/>
              </a:rPr>
              <a:t>XGB Classifier</a:t>
            </a:r>
          </a:p>
          <a:p>
            <a:pPr lvl="1">
              <a:buFontTx/>
              <a:buChar char="-"/>
            </a:pPr>
            <a:endParaRPr lang="en-US" sz="2600" b="1" dirty="0" smtClean="0">
              <a:solidFill>
                <a:srgbClr val="7030A0"/>
              </a:solidFill>
              <a:latin typeface="Segoe Print" pitchFamily="2" charset="0"/>
            </a:endParaRPr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30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Evaluation</a:t>
            </a:r>
            <a:endParaRPr lang="en-US" sz="3600" b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Evaluation </a:t>
            </a:r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metrics </a:t>
            </a: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used are as follows</a:t>
            </a:r>
          </a:p>
          <a:p>
            <a:pPr marL="0" indent="0">
              <a:buNone/>
            </a:pPr>
            <a:endParaRPr lang="en-US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	Accuracy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	</a:t>
            </a: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Precision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	</a:t>
            </a: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Recall 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	</a:t>
            </a: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F1 Score</a:t>
            </a:r>
            <a:endParaRPr lang="en-US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58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71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90600"/>
            <a:ext cx="4038600" cy="3886201"/>
          </a:xfrm>
        </p:spPr>
        <p:txBody>
          <a:bodyPr/>
          <a:lstStyle/>
          <a:p>
            <a:pPr marL="457200" lvl="1" indent="0">
              <a:buNone/>
            </a:pP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KNN Classifier :</a:t>
            </a:r>
          </a:p>
          <a:p>
            <a:pPr lvl="1">
              <a:buFont typeface="Wingdings" pitchFamily="2" charset="2"/>
              <a:buChar char="Ø"/>
            </a:pPr>
            <a:endParaRPr lang="en-US" sz="2000" b="1" dirty="0">
              <a:solidFill>
                <a:srgbClr val="0070C0"/>
              </a:solidFill>
              <a:latin typeface="Segoe Print" pitchFamily="2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</a:rPr>
              <a:t>Accuracy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</a:rPr>
              <a:t> 0.53 (53%)</a:t>
            </a:r>
          </a:p>
          <a:p>
            <a:pPr>
              <a:buFont typeface="Wingdings" pitchFamily="2" charset="2"/>
              <a:buChar char="Ø"/>
            </a:pPr>
            <a:endParaRPr lang="en-US" sz="24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</a:rPr>
              <a:t>Precision    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 0.335</a:t>
            </a:r>
          </a:p>
          <a:p>
            <a:pPr>
              <a:buFont typeface="Wingdings" pitchFamily="2" charset="2"/>
              <a:buChar char="Ø"/>
            </a:pPr>
            <a:endParaRPr lang="en-US" sz="2400" b="1" dirty="0" smtClean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Recall Score  0.246</a:t>
            </a:r>
          </a:p>
          <a:p>
            <a:pPr>
              <a:buFont typeface="Wingdings" pitchFamily="2" charset="2"/>
              <a:buChar char="Ø"/>
            </a:pPr>
            <a:endParaRPr lang="en-US" sz="2400" b="1" dirty="0" smtClean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F 1 Score     0.284</a:t>
            </a:r>
            <a:endParaRPr lang="en-US" sz="20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4786298" y="1447801"/>
            <a:ext cx="3762403" cy="391558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757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3733800" cy="4830763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Random Forest Classifier:</a:t>
            </a:r>
          </a:p>
          <a:p>
            <a:pPr>
              <a:buFont typeface="Wingdings" pitchFamily="2" charset="2"/>
              <a:buChar char="Ø"/>
            </a:pPr>
            <a:endParaRPr lang="en-US" sz="20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</a:rPr>
              <a:t>Accuracy </a:t>
            </a:r>
            <a:r>
              <a:rPr lang="en-US" sz="2000" b="1" dirty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</a:t>
            </a:r>
            <a:r>
              <a:rPr lang="en-US" sz="2000" b="1" dirty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</a:rPr>
              <a:t>0.807 (nearly 81%)</a:t>
            </a:r>
          </a:p>
          <a:p>
            <a:pPr>
              <a:buFont typeface="Wingdings" pitchFamily="2" charset="2"/>
              <a:buChar char="Ø"/>
            </a:pPr>
            <a:endParaRPr lang="en-US" sz="20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</a:rPr>
              <a:t>Precision     </a:t>
            </a:r>
            <a:r>
              <a:rPr lang="en-US" sz="2000" b="1" dirty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0.811</a:t>
            </a:r>
          </a:p>
          <a:p>
            <a:pPr>
              <a:buFont typeface="Wingdings" pitchFamily="2" charset="2"/>
              <a:buChar char="Ø"/>
            </a:pPr>
            <a:endParaRPr lang="en-US" sz="20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Recall </a:t>
            </a:r>
            <a:r>
              <a:rPr lang="en-US" sz="2000" b="1" dirty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Score 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0.631</a:t>
            </a:r>
          </a:p>
          <a:p>
            <a:pPr>
              <a:buFont typeface="Wingdings" pitchFamily="2" charset="2"/>
              <a:buChar char="Ø"/>
            </a:pPr>
            <a:endParaRPr lang="en-US" sz="20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F </a:t>
            </a:r>
            <a:r>
              <a:rPr lang="en-US" sz="2000" b="1" dirty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1 Score    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0.71</a:t>
            </a:r>
            <a:endParaRPr lang="en-US" sz="2000" b="1" dirty="0">
              <a:solidFill>
                <a:srgbClr val="0070C0"/>
              </a:solidFill>
              <a:latin typeface="Segoe Print" pitchFamily="2" charset="0"/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4114800" y="1219200"/>
            <a:ext cx="4457714" cy="4648199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772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545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8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Evaluation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966893" y="1219200"/>
            <a:ext cx="5210213" cy="4239432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53400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61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90600"/>
            <a:ext cx="4038600" cy="5135563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XGB Classifier :</a:t>
            </a:r>
          </a:p>
          <a:p>
            <a:pPr marL="0" indent="0">
              <a:buNone/>
            </a:pPr>
            <a:endParaRPr lang="en-US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>
                <a:solidFill>
                  <a:srgbClr val="0070C0"/>
                </a:solidFill>
                <a:latin typeface="Segoe Print" pitchFamily="2" charset="0"/>
              </a:rPr>
              <a:t>Accuracy </a:t>
            </a:r>
            <a:r>
              <a:rPr lang="en-US" sz="2000" b="1" dirty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</a:t>
            </a:r>
            <a:r>
              <a:rPr lang="en-US" sz="2000" b="1" dirty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</a:rPr>
              <a:t>0.801 (80%)</a:t>
            </a:r>
            <a:endParaRPr lang="en-US" sz="20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endParaRPr lang="en-US" sz="20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>
                <a:solidFill>
                  <a:srgbClr val="0070C0"/>
                </a:solidFill>
                <a:latin typeface="Segoe Print" pitchFamily="2" charset="0"/>
              </a:rPr>
              <a:t>Precision     </a:t>
            </a:r>
            <a:r>
              <a:rPr lang="en-US" sz="2000" b="1" dirty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0.701</a:t>
            </a:r>
            <a:endParaRPr lang="en-US" sz="20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endParaRPr lang="en-US" sz="20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Recall Score 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0.68</a:t>
            </a:r>
            <a:endParaRPr lang="en-US" sz="20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endParaRPr lang="en-US" sz="20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dirty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F 1 Score     </a:t>
            </a:r>
            <a:r>
              <a:rPr lang="en-US" sz="20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0.719</a:t>
            </a:r>
            <a:endParaRPr lang="en-US" sz="2000" b="1" dirty="0">
              <a:solidFill>
                <a:srgbClr val="0070C0"/>
              </a:solidFill>
              <a:latin typeface="Segoe Print" pitchFamily="2" charset="0"/>
            </a:endParaRPr>
          </a:p>
          <a:p>
            <a:endParaRPr lang="en-US" b="1" dirty="0">
              <a:solidFill>
                <a:srgbClr val="0070C0"/>
              </a:solidFill>
              <a:latin typeface="Segoe Print" pitchFamily="2" charset="0"/>
            </a:endParaRP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4267201" y="1066800"/>
            <a:ext cx="4310076" cy="4267199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9600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3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8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Evaluation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981200" y="1219200"/>
            <a:ext cx="5638799" cy="4520421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011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03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743712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Introduction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410200" y="2286000"/>
            <a:ext cx="3276600" cy="1600200"/>
          </a:xfrm>
        </p:spPr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Potable water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a</a:t>
            </a: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lso known as drinking water.  </a:t>
            </a:r>
            <a:endParaRPr lang="en-US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495800" cy="42672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76400"/>
            <a:ext cx="4343399" cy="3838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53400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527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6858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Deployment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sz="2800" b="1" dirty="0" smtClean="0">
                <a:solidFill>
                  <a:srgbClr val="0070C0"/>
                </a:solidFill>
                <a:latin typeface="Segoe Print" pitchFamily="2" charset="0"/>
              </a:rPr>
              <a:t>Random </a:t>
            </a:r>
            <a:r>
              <a:rPr lang="en-US" sz="2800" b="1" dirty="0">
                <a:solidFill>
                  <a:srgbClr val="0070C0"/>
                </a:solidFill>
                <a:latin typeface="Segoe Print" pitchFamily="2" charset="0"/>
              </a:rPr>
              <a:t>Forest Classifier and XGB Classifier </a:t>
            </a:r>
            <a:r>
              <a:rPr lang="en-US" sz="28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 </a:t>
            </a:r>
            <a:r>
              <a:rPr lang="en-US" sz="2800" b="1" dirty="0" smtClean="0">
                <a:solidFill>
                  <a:srgbClr val="0070C0"/>
                </a:solidFill>
                <a:latin typeface="Segoe Print" pitchFamily="2" charset="0"/>
              </a:rPr>
              <a:t>not </a:t>
            </a:r>
            <a:r>
              <a:rPr lang="en-US" sz="2800" b="1" dirty="0">
                <a:solidFill>
                  <a:srgbClr val="0070C0"/>
                </a:solidFill>
                <a:latin typeface="Segoe Print" pitchFamily="2" charset="0"/>
              </a:rPr>
              <a:t>recommended for </a:t>
            </a:r>
            <a:r>
              <a:rPr lang="en-US" sz="2800" b="1" dirty="0" smtClean="0">
                <a:solidFill>
                  <a:srgbClr val="0070C0"/>
                </a:solidFill>
                <a:latin typeface="Segoe Print" pitchFamily="2" charset="0"/>
              </a:rPr>
              <a:t>deployment</a:t>
            </a:r>
          </a:p>
          <a:p>
            <a:endParaRPr lang="en-US" sz="2800" b="1" dirty="0">
              <a:solidFill>
                <a:srgbClr val="0070C0"/>
              </a:solidFill>
              <a:latin typeface="Segoe Print" pitchFamily="2" charset="0"/>
            </a:endParaRPr>
          </a:p>
          <a:p>
            <a:r>
              <a:rPr lang="en-US" sz="2800" b="1" dirty="0" smtClean="0">
                <a:solidFill>
                  <a:srgbClr val="0070C0"/>
                </a:solidFill>
                <a:latin typeface="Segoe Print" pitchFamily="2" charset="0"/>
              </a:rPr>
              <a:t>However </a:t>
            </a:r>
            <a:r>
              <a:rPr lang="en-US" sz="2800" b="1" dirty="0">
                <a:solidFill>
                  <a:srgbClr val="0070C0"/>
                </a:solidFill>
                <a:latin typeface="Segoe Print" pitchFamily="2" charset="0"/>
              </a:rPr>
              <a:t>these models can be used for understanding the features that are more responsible for the predicting the water quality of different sources of water.</a:t>
            </a:r>
          </a:p>
          <a:p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34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93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9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Conclusion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endParaRPr lang="en-US" sz="1900" b="1" dirty="0" smtClean="0">
              <a:solidFill>
                <a:srgbClr val="7030A0"/>
              </a:solidFill>
              <a:latin typeface="Segoe Print" pitchFamily="2" charset="0"/>
            </a:endParaRPr>
          </a:p>
          <a:p>
            <a:endParaRPr lang="en-US" sz="1900" b="1" dirty="0">
              <a:solidFill>
                <a:srgbClr val="7030A0"/>
              </a:solidFill>
              <a:latin typeface="Segoe Print" pitchFamily="2" charset="0"/>
            </a:endParaRPr>
          </a:p>
          <a:p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Best model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 Random Forest Classifier and XGB Classifier</a:t>
            </a:r>
          </a:p>
          <a:p>
            <a:endParaRPr lang="en-US" sz="24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endParaRPr lang="en-US" sz="2400" b="1" dirty="0" smtClean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Features  Sulfate and </a:t>
            </a:r>
            <a:r>
              <a:rPr lang="en-US" sz="2400" b="1" dirty="0" err="1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ph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 </a:t>
            </a:r>
            <a:endParaRPr lang="en-US" sz="2400" b="1" dirty="0" smtClean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endParaRPr lang="en-US" sz="24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endParaRPr lang="en-US" dirty="0"/>
          </a:p>
        </p:txBody>
      </p: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34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12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591312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Ethical Considerations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  <a:latin typeface="Segoe Print" pitchFamily="2" charset="0"/>
              </a:rPr>
              <a:t>Ethical considerations while handling the water data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are</a:t>
            </a:r>
          </a:p>
          <a:p>
            <a:pPr marL="0" indent="0">
              <a:buNone/>
            </a:pPr>
            <a:endParaRPr lang="en-US" sz="24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Transparency</a:t>
            </a:r>
          </a:p>
          <a:p>
            <a:pPr>
              <a:buFont typeface="Wingdings" pitchFamily="2" charset="2"/>
              <a:buChar char="Ø"/>
            </a:pPr>
            <a:endParaRPr lang="en-US" sz="24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justice </a:t>
            </a:r>
            <a:r>
              <a:rPr lang="en-US" sz="2400" b="1" dirty="0">
                <a:solidFill>
                  <a:srgbClr val="0070C0"/>
                </a:solidFill>
                <a:latin typeface="Segoe Print" pitchFamily="2" charset="0"/>
              </a:rPr>
              <a:t>and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fairness </a:t>
            </a:r>
          </a:p>
          <a:p>
            <a:pPr>
              <a:buFont typeface="Wingdings" pitchFamily="2" charset="2"/>
              <a:buChar char="Ø"/>
            </a:pPr>
            <a:endParaRPr lang="en-US" sz="24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responsibility </a:t>
            </a:r>
          </a:p>
          <a:p>
            <a:pPr>
              <a:buFont typeface="Wingdings" pitchFamily="2" charset="2"/>
              <a:buChar char="Ø"/>
            </a:pPr>
            <a:endParaRPr lang="en-US" sz="24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accountability</a:t>
            </a: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5800" y="62255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2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References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>
            <a:normAutofit fontScale="62500" lnSpcReduction="20000"/>
          </a:bodyPr>
          <a:lstStyle/>
          <a:p>
            <a:r>
              <a:rPr lang="en-US" i="1" dirty="0"/>
              <a:t>Kaggle.com, Diabetes dataset, </a:t>
            </a:r>
            <a:r>
              <a:rPr lang="en-US" i="1" u="sng" dirty="0">
                <a:hlinkClick r:id="rId4"/>
              </a:rPr>
              <a:t>https://www.kaggle.com/datasets/akshaydattatraykhare/diabetes-dataset</a:t>
            </a:r>
            <a:endParaRPr lang="en-US" dirty="0"/>
          </a:p>
          <a:p>
            <a:r>
              <a:rPr lang="en-US" i="1" dirty="0"/>
              <a:t>Google, Wastewater Digest, </a:t>
            </a:r>
            <a:r>
              <a:rPr lang="en-US" i="1" u="sng" dirty="0">
                <a:hlinkClick r:id="rId5"/>
              </a:rPr>
              <a:t>https://www.wwdmag.com/editorial-topical/what-is-articles/article/10940236/what-is-potable-water</a:t>
            </a:r>
            <a:endParaRPr lang="en-US" dirty="0"/>
          </a:p>
          <a:p>
            <a:r>
              <a:rPr lang="en-US" i="1" dirty="0"/>
              <a:t>Google, c and j water softeners, The importance of water quality testing, </a:t>
            </a:r>
            <a:r>
              <a:rPr lang="en-US" i="1" u="sng" dirty="0">
                <a:hlinkClick r:id="rId6"/>
              </a:rPr>
              <a:t>https://candjwater.com/2022/02/01/the-importance-of-water-quality-testing/</a:t>
            </a:r>
            <a:endParaRPr lang="en-US" dirty="0"/>
          </a:p>
          <a:p>
            <a:r>
              <a:rPr lang="en-US" i="1" dirty="0"/>
              <a:t>Google, Using Machine Learning Models for Predicting the Water Quality Index in the La </a:t>
            </a:r>
            <a:r>
              <a:rPr lang="en-US" i="1" dirty="0" err="1"/>
              <a:t>Buong</a:t>
            </a:r>
            <a:r>
              <a:rPr lang="en-US" i="1" dirty="0"/>
              <a:t> River, Vietnam,  </a:t>
            </a:r>
            <a:r>
              <a:rPr lang="en-US" i="1" u="sng" dirty="0">
                <a:hlinkClick r:id="rId7"/>
              </a:rPr>
              <a:t>https://www.mdpi.com/2073-4441/14/10/1552</a:t>
            </a:r>
            <a:endParaRPr lang="en-US" dirty="0"/>
          </a:p>
          <a:p>
            <a:r>
              <a:rPr lang="en-US" i="1" dirty="0"/>
              <a:t>Google, </a:t>
            </a:r>
            <a:r>
              <a:rPr lang="en-US" i="1" dirty="0" err="1"/>
              <a:t>KDNuggets</a:t>
            </a:r>
            <a:r>
              <a:rPr lang="en-US" i="1" dirty="0"/>
              <a:t>, More Performance Evaluation Metrics for Classification Problems You Should Know,</a:t>
            </a:r>
            <a:r>
              <a:rPr lang="en-US" dirty="0"/>
              <a:t> </a:t>
            </a:r>
            <a:r>
              <a:rPr lang="en-US" i="1" dirty="0"/>
              <a:t>Clare Liu, </a:t>
            </a:r>
            <a:r>
              <a:rPr lang="en-US" i="1" dirty="0" err="1"/>
              <a:t>Fintech</a:t>
            </a:r>
            <a:r>
              <a:rPr lang="en-US" i="1" dirty="0"/>
              <a:t> Industry on September 20, 2022 in Machine Learning,</a:t>
            </a:r>
            <a:endParaRPr lang="en-US" dirty="0"/>
          </a:p>
          <a:p>
            <a:r>
              <a:rPr lang="en-US" i="1" u="sng" dirty="0">
                <a:hlinkClick r:id="rId8"/>
              </a:rPr>
              <a:t>https://www.kdnuggets.com/2020/04/performance-evaluation-metrics-classification.html#:~:text=The%20key%20classification%20metrics%3A%20Accuracy,Receiver%20Operating%20Characteristic%20(ROC)%</a:t>
            </a:r>
            <a:r>
              <a:rPr lang="en-US" i="1" u="sng" dirty="0" smtClean="0">
                <a:hlinkClick r:id="rId8"/>
              </a:rPr>
              <a:t>20curve</a:t>
            </a:r>
            <a:endParaRPr lang="en-US" i="1" u="sng" dirty="0" smtClean="0"/>
          </a:p>
          <a:p>
            <a:r>
              <a:rPr lang="en-US" i="1" dirty="0"/>
              <a:t>Google, https://waterpitch.com/pages/learning-center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058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2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62200"/>
            <a:ext cx="8305800" cy="1219200"/>
          </a:xfrm>
        </p:spPr>
        <p:txBody>
          <a:bodyPr/>
          <a:lstStyle/>
          <a:p>
            <a:pPr lvl="8" algn="l" rtl="0">
              <a:spcBef>
                <a:spcPct val="0"/>
              </a:spcBef>
            </a:pPr>
            <a:r>
              <a:rPr lang="en-US" sz="5400" b="1" dirty="0" smtClean="0">
                <a:solidFill>
                  <a:schemeClr val="accent1"/>
                </a:solidFill>
                <a:latin typeface="Segoe Print" pitchFamily="2" charset="0"/>
              </a:rPr>
              <a:t>		</a:t>
            </a:r>
            <a:r>
              <a:rPr lang="en-US" sz="5400" b="1" dirty="0" smtClean="0">
                <a:solidFill>
                  <a:srgbClr val="0070C0"/>
                </a:solidFill>
                <a:latin typeface="Segoe Print" pitchFamily="2" charset="0"/>
              </a:rPr>
              <a:t>Thank You</a:t>
            </a:r>
            <a:r>
              <a:rPr lang="en-US" sz="5400" b="1" dirty="0" smtClean="0">
                <a:solidFill>
                  <a:schemeClr val="accent1"/>
                </a:solidFill>
                <a:latin typeface="Segoe Print" pitchFamily="2" charset="0"/>
              </a:rPr>
              <a:t/>
            </a:r>
            <a:br>
              <a:rPr lang="en-US" sz="5400" b="1" dirty="0" smtClean="0">
                <a:solidFill>
                  <a:schemeClr val="accent1"/>
                </a:solidFill>
                <a:latin typeface="Segoe Print" pitchFamily="2" charset="0"/>
              </a:rPr>
            </a:br>
            <a:endParaRPr lang="en-US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058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4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Methodology</a:t>
            </a:r>
            <a:endParaRPr 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290" y="1600200"/>
            <a:ext cx="605342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96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76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solidFill>
                  <a:srgbClr val="7030A0"/>
                </a:solidFill>
                <a:latin typeface="Segoe Print" pitchFamily="2" charset="0"/>
              </a:rPr>
              <a:t>     </a:t>
            </a:r>
            <a:r>
              <a:rPr lang="en-US" sz="4000" b="1" dirty="0" smtClean="0">
                <a:solidFill>
                  <a:srgbClr val="0070C0"/>
                </a:solidFill>
                <a:latin typeface="Segoe Print" pitchFamily="2" charset="0"/>
              </a:rPr>
              <a:t>Business</a:t>
            </a:r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4000" b="1" dirty="0">
                <a:solidFill>
                  <a:srgbClr val="0070C0"/>
                </a:solidFill>
                <a:latin typeface="Segoe Print" pitchFamily="2" charset="0"/>
              </a:rPr>
              <a:t>Understanding</a:t>
            </a:r>
            <a:endParaRPr lang="en-US" sz="4000" dirty="0">
              <a:solidFill>
                <a:srgbClr val="0070C0"/>
              </a:solidFill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990600"/>
            <a:ext cx="7162800" cy="3714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905000" y="5067955"/>
            <a:ext cx="5105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Project ----&gt;  </a:t>
            </a:r>
            <a:r>
              <a:rPr lang="en-US" b="1" dirty="0">
                <a:solidFill>
                  <a:srgbClr val="0070C0"/>
                </a:solidFill>
                <a:latin typeface="Segoe Print" pitchFamily="2" charset="0"/>
              </a:rPr>
              <a:t>identifying the machine learning model that best fits in predicting the water quality</a:t>
            </a: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.</a:t>
            </a:r>
            <a:endParaRPr lang="en-US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010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57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8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 </a:t>
            </a:r>
            <a:r>
              <a:rPr lang="en-US" sz="4000" b="1" dirty="0" smtClean="0">
                <a:solidFill>
                  <a:srgbClr val="0070C0"/>
                </a:solidFill>
                <a:latin typeface="Segoe Print" pitchFamily="2" charset="0"/>
              </a:rPr>
              <a:t>Data</a:t>
            </a:r>
            <a:r>
              <a:rPr lang="en-US" sz="3600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4000" b="1" dirty="0" smtClean="0">
                <a:solidFill>
                  <a:srgbClr val="0070C0"/>
                </a:solidFill>
                <a:latin typeface="Segoe Print" pitchFamily="2" charset="0"/>
              </a:rPr>
              <a:t>Understanding</a:t>
            </a:r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/>
            </a:r>
            <a:b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</a:br>
            <a:r>
              <a:rPr lang="en-US" sz="4000" b="1" dirty="0" smtClean="0">
                <a:solidFill>
                  <a:srgbClr val="0070C0"/>
                </a:solidFill>
                <a:latin typeface="Segoe Print" pitchFamily="2" charset="0"/>
              </a:rPr>
              <a:t>1</a:t>
            </a:r>
            <a:r>
              <a:rPr lang="en-US" sz="4000" b="1" dirty="0">
                <a:solidFill>
                  <a:srgbClr val="0070C0"/>
                </a:solidFill>
                <a:latin typeface="Segoe Print" pitchFamily="2" charset="0"/>
              </a:rPr>
              <a:t>. Dataset</a:t>
            </a:r>
            <a:r>
              <a:rPr lang="en-US" sz="3600" b="1" dirty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4000" b="1" dirty="0">
                <a:solidFill>
                  <a:srgbClr val="0070C0"/>
                </a:solidFill>
                <a:latin typeface="Segoe Print" pitchFamily="2" charset="0"/>
              </a:rPr>
              <a:t>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09800"/>
            <a:ext cx="3200400" cy="2590801"/>
          </a:xfrm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 fontScale="25000" lnSpcReduction="20000"/>
          </a:bodyPr>
          <a:lstStyle/>
          <a:p>
            <a:endParaRPr lang="en-US" sz="5500" dirty="0" smtClean="0">
              <a:solidFill>
                <a:srgbClr val="7030A0"/>
              </a:solidFill>
              <a:latin typeface="Segoe Print" pitchFamily="2" charset="0"/>
            </a:endParaRPr>
          </a:p>
          <a:p>
            <a:r>
              <a:rPr lang="en-US" sz="8000" b="1" dirty="0" smtClean="0">
                <a:solidFill>
                  <a:srgbClr val="0070C0"/>
                </a:solidFill>
                <a:latin typeface="Segoe Print" pitchFamily="2" charset="0"/>
              </a:rPr>
              <a:t>Data Set Source</a:t>
            </a:r>
          </a:p>
          <a:p>
            <a:endParaRPr lang="en-US" sz="8000" b="1" dirty="0">
              <a:solidFill>
                <a:srgbClr val="0070C0"/>
              </a:solidFill>
              <a:latin typeface="Segoe Print" pitchFamily="2" charset="0"/>
            </a:endParaRPr>
          </a:p>
          <a:p>
            <a:endParaRPr lang="en-US" sz="80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endParaRPr lang="en-US" sz="8000" b="1" dirty="0">
              <a:solidFill>
                <a:srgbClr val="0070C0"/>
              </a:solidFill>
              <a:latin typeface="Segoe Print" pitchFamily="2" charset="0"/>
            </a:endParaRPr>
          </a:p>
          <a:p>
            <a:pPr marL="0" indent="0">
              <a:buNone/>
            </a:pPr>
            <a:r>
              <a:rPr lang="en-US" sz="8000" b="1" dirty="0" smtClean="0">
                <a:solidFill>
                  <a:srgbClr val="0070C0"/>
                </a:solidFill>
                <a:latin typeface="Segoe Print" pitchFamily="2" charset="0"/>
              </a:rPr>
              <a:t>      Kaggle.com</a:t>
            </a:r>
            <a:endParaRPr lang="en-US" sz="8000" b="1" dirty="0">
              <a:solidFill>
                <a:srgbClr val="0070C0"/>
              </a:solidFill>
              <a:latin typeface="Segoe Print" pitchFamily="2" charset="0"/>
            </a:endParaRPr>
          </a:p>
          <a:p>
            <a:endParaRPr lang="en-US" sz="5500" dirty="0" smtClean="0">
              <a:solidFill>
                <a:srgbClr val="7030A0"/>
              </a:solidFill>
              <a:latin typeface="Segoe Print" pitchFamily="2" charset="0"/>
            </a:endParaRP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2400" y="1493675"/>
            <a:ext cx="4648200" cy="4983325"/>
          </a:xfr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25000" lnSpcReduction="20000"/>
          </a:bodyPr>
          <a:lstStyle/>
          <a:p>
            <a:pPr marL="0" lvl="0" indent="0">
              <a:buNone/>
            </a:pPr>
            <a:r>
              <a:rPr lang="en-US" dirty="0" smtClean="0">
                <a:solidFill>
                  <a:srgbClr val="7030A0"/>
                </a:solidFill>
                <a:latin typeface="Segoe Print" pitchFamily="2" charset="0"/>
              </a:rPr>
              <a:t>     </a:t>
            </a:r>
            <a:endParaRPr lang="en-US" sz="7200" dirty="0" smtClean="0">
              <a:solidFill>
                <a:srgbClr val="7030A0"/>
              </a:solidFill>
              <a:latin typeface="Segoe Print" pitchFamily="2" charset="0"/>
            </a:endParaRPr>
          </a:p>
          <a:p>
            <a:pPr marL="0" lvl="0" indent="0">
              <a:buNone/>
            </a:pPr>
            <a:r>
              <a:rPr lang="en-US" sz="7200" dirty="0">
                <a:solidFill>
                  <a:srgbClr val="7030A0"/>
                </a:solidFill>
                <a:latin typeface="Segoe Print" pitchFamily="2" charset="0"/>
              </a:rPr>
              <a:t>	</a:t>
            </a:r>
            <a:r>
              <a:rPr lang="en-US" sz="7200" dirty="0" smtClean="0">
                <a:solidFill>
                  <a:srgbClr val="0070C0"/>
                </a:solidFill>
                <a:latin typeface="Segoe Print" pitchFamily="2" charset="0"/>
              </a:rPr>
              <a:t>Variables in the dataset</a:t>
            </a:r>
          </a:p>
          <a:p>
            <a:pPr lvl="0"/>
            <a:endParaRPr lang="en-US" sz="7200" dirty="0">
              <a:solidFill>
                <a:srgbClr val="7030A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56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5600" b="1" dirty="0">
                <a:solidFill>
                  <a:srgbClr val="0070C0"/>
                </a:solidFill>
                <a:latin typeface="Segoe Print" pitchFamily="2" charset="0"/>
              </a:rPr>
              <a:t>pH value</a:t>
            </a:r>
          </a:p>
          <a:p>
            <a:pPr>
              <a:buFont typeface="Wingdings" pitchFamily="2" charset="2"/>
              <a:buChar char="Ø"/>
            </a:pP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56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5600" b="1" dirty="0">
                <a:solidFill>
                  <a:srgbClr val="0070C0"/>
                </a:solidFill>
                <a:latin typeface="Segoe Print" pitchFamily="2" charset="0"/>
              </a:rPr>
              <a:t>Hardness</a:t>
            </a:r>
          </a:p>
          <a:p>
            <a:pPr>
              <a:buFont typeface="Wingdings" pitchFamily="2" charset="2"/>
              <a:buChar char="Ø"/>
            </a:pP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56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5600" b="1" dirty="0">
                <a:solidFill>
                  <a:srgbClr val="0070C0"/>
                </a:solidFill>
                <a:latin typeface="Segoe Print" pitchFamily="2" charset="0"/>
              </a:rPr>
              <a:t>Solids (Total dissolved solids - TDS)</a:t>
            </a:r>
          </a:p>
          <a:p>
            <a:pPr>
              <a:buFont typeface="Wingdings" pitchFamily="2" charset="2"/>
              <a:buChar char="Ø"/>
            </a:pP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56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5600" b="1" dirty="0">
                <a:solidFill>
                  <a:srgbClr val="0070C0"/>
                </a:solidFill>
                <a:latin typeface="Segoe Print" pitchFamily="2" charset="0"/>
              </a:rPr>
              <a:t>Chloramines</a:t>
            </a:r>
          </a:p>
          <a:p>
            <a:pPr>
              <a:buFont typeface="Wingdings" pitchFamily="2" charset="2"/>
              <a:buChar char="Ø"/>
            </a:pP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5600" b="1" dirty="0" smtClean="0">
                <a:solidFill>
                  <a:srgbClr val="0070C0"/>
                </a:solidFill>
                <a:latin typeface="Segoe Print" pitchFamily="2" charset="0"/>
              </a:rPr>
              <a:t> Sulfate</a:t>
            </a:r>
          </a:p>
          <a:p>
            <a:pPr>
              <a:buFont typeface="Wingdings" pitchFamily="2" charset="2"/>
              <a:buChar char="Ø"/>
            </a:pP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5600" b="1" dirty="0" smtClean="0">
                <a:solidFill>
                  <a:srgbClr val="0070C0"/>
                </a:solidFill>
                <a:latin typeface="Segoe Print" pitchFamily="2" charset="0"/>
              </a:rPr>
              <a:t> </a:t>
            </a:r>
            <a:r>
              <a:rPr lang="en-US" sz="5600" b="1" dirty="0">
                <a:solidFill>
                  <a:srgbClr val="0070C0"/>
                </a:solidFill>
                <a:latin typeface="Segoe Print" pitchFamily="2" charset="0"/>
              </a:rPr>
              <a:t>Conductivity</a:t>
            </a:r>
          </a:p>
          <a:p>
            <a:pPr>
              <a:buFont typeface="Wingdings" pitchFamily="2" charset="2"/>
              <a:buChar char="Ø"/>
            </a:pP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5600" b="1" dirty="0" smtClean="0">
                <a:solidFill>
                  <a:srgbClr val="0070C0"/>
                </a:solidFill>
                <a:latin typeface="Segoe Print" pitchFamily="2" charset="0"/>
              </a:rPr>
              <a:t>Organic carbon</a:t>
            </a: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 marL="0" indent="0">
              <a:buNone/>
            </a:pP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5600" b="1" dirty="0" smtClean="0">
                <a:solidFill>
                  <a:srgbClr val="0070C0"/>
                </a:solidFill>
                <a:latin typeface="Segoe Print" pitchFamily="2" charset="0"/>
              </a:rPr>
              <a:t>Trihalomethanes</a:t>
            </a: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5600" b="1" dirty="0" smtClean="0">
                <a:solidFill>
                  <a:srgbClr val="0070C0"/>
                </a:solidFill>
                <a:latin typeface="Segoe Print" pitchFamily="2" charset="0"/>
              </a:rPr>
              <a:t>Turbidity</a:t>
            </a:r>
          </a:p>
          <a:p>
            <a:pPr>
              <a:buFont typeface="Wingdings" pitchFamily="2" charset="2"/>
              <a:buChar char="Ø"/>
            </a:pPr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endParaRPr lang="en-US" sz="56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endParaRPr lang="en-US" sz="5600" b="1" dirty="0">
              <a:solidFill>
                <a:srgbClr val="0070C0"/>
              </a:solidFill>
              <a:latin typeface="Segoe Print" pitchFamily="2" charset="0"/>
            </a:endParaRPr>
          </a:p>
          <a:p>
            <a:endParaRPr lang="en-US" sz="5600" b="1" dirty="0" smtClean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4419600" y="5791200"/>
            <a:ext cx="3505200" cy="6096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rgbClr val="0070C0"/>
                </a:solidFill>
                <a:latin typeface="Segoe Print" pitchFamily="2" charset="0"/>
              </a:rPr>
              <a:t>Potability  ---</a:t>
            </a:r>
            <a:r>
              <a:rPr lang="en-US" sz="1400" b="1" dirty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 TARGET </a:t>
            </a:r>
            <a:r>
              <a:rPr lang="en-US" sz="1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VARIABLE  </a:t>
            </a:r>
            <a:endParaRPr lang="en-US" sz="14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6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8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229600" cy="10668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Data Understanding</a:t>
            </a:r>
            <a:b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</a:br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2. Overview of the dataset</a:t>
            </a:r>
            <a:endParaRPr lang="en-US" sz="36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800600"/>
          </a:xfr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endParaRPr lang="en-US" sz="2400" b="1" dirty="0" smtClean="0">
              <a:solidFill>
                <a:srgbClr val="0070C0"/>
              </a:solidFill>
              <a:latin typeface="Segoe Print" pitchFamily="2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</a:rPr>
              <a:t>Data set Size 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 3276 rows and 10      			    columns</a:t>
            </a:r>
          </a:p>
          <a:p>
            <a:pPr>
              <a:buFont typeface="Wingdings" pitchFamily="2" charset="2"/>
              <a:buChar char="Ø"/>
            </a:pPr>
            <a:endParaRPr lang="en-US" sz="24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Null values     </a:t>
            </a:r>
            <a:r>
              <a:rPr lang="en-US" sz="2400" b="1" dirty="0" err="1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ph</a:t>
            </a: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, Sulfates and 					    </a:t>
            </a:r>
            <a:r>
              <a:rPr lang="en-US" sz="2400" b="1" dirty="0" err="1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trihalomethanes</a:t>
            </a:r>
            <a:endParaRPr lang="en-US" sz="2400" b="1" dirty="0" smtClean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endParaRPr lang="en-US" sz="24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Null values     Replaced with mean</a:t>
            </a:r>
          </a:p>
          <a:p>
            <a:pPr>
              <a:buFont typeface="Wingdings" pitchFamily="2" charset="2"/>
              <a:buChar char="Ø"/>
            </a:pPr>
            <a:endParaRPr lang="en-US" sz="2400" b="1" dirty="0">
              <a:solidFill>
                <a:srgbClr val="0070C0"/>
              </a:solidFill>
              <a:latin typeface="Segoe Print" pitchFamily="2" charset="0"/>
              <a:sym typeface="Wingdings" pitchFamily="2" charset="2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dirty="0" smtClean="0">
                <a:solidFill>
                  <a:srgbClr val="0070C0"/>
                </a:solidFill>
                <a:latin typeface="Segoe Print" pitchFamily="2" charset="0"/>
                <a:sym typeface="Wingdings" pitchFamily="2" charset="2"/>
              </a:rPr>
              <a:t>Duplicates      no </a:t>
            </a:r>
            <a:endParaRPr lang="en-US" sz="2400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5800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4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 </a:t>
            </a:r>
            <a:r>
              <a:rPr lang="en-US" sz="4000" b="1" dirty="0" smtClean="0">
                <a:solidFill>
                  <a:srgbClr val="0070C0"/>
                </a:solidFill>
                <a:latin typeface="Segoe Print" pitchFamily="2" charset="0"/>
              </a:rPr>
              <a:t>Data </a:t>
            </a:r>
            <a:r>
              <a:rPr lang="en-US" sz="4000" b="1" dirty="0">
                <a:solidFill>
                  <a:srgbClr val="0070C0"/>
                </a:solidFill>
                <a:latin typeface="Segoe Print" pitchFamily="2" charset="0"/>
              </a:rPr>
              <a:t>Understanding</a:t>
            </a:r>
            <a:br>
              <a:rPr lang="en-US" sz="4000" b="1" dirty="0">
                <a:solidFill>
                  <a:srgbClr val="0070C0"/>
                </a:solidFill>
                <a:latin typeface="Segoe Print" pitchFamily="2" charset="0"/>
              </a:rPr>
            </a:br>
            <a:r>
              <a:rPr lang="en-US" sz="4000" b="1" dirty="0" smtClean="0">
                <a:solidFill>
                  <a:srgbClr val="0070C0"/>
                </a:solidFill>
                <a:latin typeface="Segoe Print" pitchFamily="2" charset="0"/>
              </a:rPr>
              <a:t>3.Data </a:t>
            </a:r>
            <a:r>
              <a:rPr lang="en-US" sz="4000" b="1" dirty="0">
                <a:solidFill>
                  <a:srgbClr val="0070C0"/>
                </a:solidFill>
                <a:latin typeface="Segoe Print" pitchFamily="2" charset="0"/>
              </a:rPr>
              <a:t>Exploration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 smtClean="0">
              <a:solidFill>
                <a:srgbClr val="7030A0"/>
              </a:solidFill>
              <a:latin typeface="Segoe Print" pitchFamily="2" charset="0"/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676400"/>
            <a:ext cx="2081213" cy="156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512" y="1676400"/>
            <a:ext cx="1995488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239" y="3581400"/>
            <a:ext cx="2062162" cy="183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3657599"/>
            <a:ext cx="2190750" cy="1757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5864" y="1676400"/>
            <a:ext cx="2314575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2296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6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Data Understanding</a:t>
            </a:r>
            <a:b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</a:br>
            <a:r>
              <a:rPr lang="en-US" sz="3600" b="1" dirty="0" smtClean="0">
                <a:solidFill>
                  <a:srgbClr val="0070C0"/>
                </a:solidFill>
                <a:latin typeface="Segoe Print" pitchFamily="2" charset="0"/>
              </a:rPr>
              <a:t>3.Data Exploration</a:t>
            </a:r>
            <a:endParaRPr lang="en-US" sz="3600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438401"/>
            <a:ext cx="3048000" cy="2133600"/>
          </a:xfrm>
        </p:spPr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Histogram of the numerical variables of the dataset.</a:t>
            </a:r>
            <a:endParaRPr lang="en-US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7" name="Content Placeholder 6"/>
          <p:cNvPicPr>
            <a:picLocks noGrp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3962400" y="1524000"/>
            <a:ext cx="4643451" cy="4239433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297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65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Data Understanding</a:t>
            </a:r>
            <a:b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</a:br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3.Data Exploration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666999"/>
            <a:ext cx="3048000" cy="1981201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Distribution of the target variable </a:t>
            </a:r>
          </a:p>
          <a:p>
            <a:r>
              <a:rPr lang="en-US" b="1" dirty="0" smtClean="0">
                <a:solidFill>
                  <a:srgbClr val="0070C0"/>
                </a:solidFill>
                <a:latin typeface="Segoe Print" pitchFamily="2" charset="0"/>
              </a:rPr>
              <a:t>“Potability”</a:t>
            </a:r>
            <a:endParaRPr lang="en-US" b="1" dirty="0">
              <a:solidFill>
                <a:srgbClr val="0070C0"/>
              </a:solidFill>
              <a:latin typeface="Segoe Print" pitchFamily="2" charset="0"/>
            </a:endParaRPr>
          </a:p>
        </p:txBody>
      </p:sp>
      <p:pic>
        <p:nvPicPr>
          <p:cNvPr id="7" name="Content Placeholder 6"/>
          <p:cNvPicPr>
            <a:picLocks noGrp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3810000" y="1524000"/>
            <a:ext cx="3733801" cy="2133600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6"/>
          <a:stretch>
            <a:fillRect/>
          </a:stretch>
        </p:blipFill>
        <p:spPr>
          <a:xfrm>
            <a:off x="4191000" y="3657600"/>
            <a:ext cx="3390900" cy="25908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53400" y="5867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18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9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2558</TotalTime>
  <Words>436</Words>
  <Application>Microsoft Office PowerPoint</Application>
  <PresentationFormat>On-screen Show (4:3)</PresentationFormat>
  <Paragraphs>174</Paragraphs>
  <Slides>24</Slides>
  <Notes>21</Notes>
  <HiddenSlides>0</HiddenSlides>
  <MMClips>24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Water Quality Prediction</vt:lpstr>
      <vt:lpstr>Introduction</vt:lpstr>
      <vt:lpstr>Methodology</vt:lpstr>
      <vt:lpstr>     Business Understanding</vt:lpstr>
      <vt:lpstr> Data Understanding 1. Dataset Source</vt:lpstr>
      <vt:lpstr>Data Understanding 2. Overview of the dataset</vt:lpstr>
      <vt:lpstr> Data Understanding 3.Data Exploration</vt:lpstr>
      <vt:lpstr>Data Understanding 3.Data Exploration</vt:lpstr>
      <vt:lpstr>Data Understanding 3.Data Exploration</vt:lpstr>
      <vt:lpstr>Data Understanding</vt:lpstr>
      <vt:lpstr>Data Preparation</vt:lpstr>
      <vt:lpstr>Data Preparation</vt:lpstr>
      <vt:lpstr> Modeling</vt:lpstr>
      <vt:lpstr>Evaluation</vt:lpstr>
      <vt:lpstr>Evaluation</vt:lpstr>
      <vt:lpstr>Evaluation</vt:lpstr>
      <vt:lpstr>Evaluation</vt:lpstr>
      <vt:lpstr>Evaluation</vt:lpstr>
      <vt:lpstr>Evaluation</vt:lpstr>
      <vt:lpstr>Deployment</vt:lpstr>
      <vt:lpstr>Conclusion</vt:lpstr>
      <vt:lpstr>Ethical Considerations</vt:lpstr>
      <vt:lpstr>References</vt:lpstr>
      <vt:lpstr>  Thank You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Venkata Kanaparthi</dc:creator>
  <cp:lastModifiedBy>Venkata Kanaparthi</cp:lastModifiedBy>
  <cp:revision>68</cp:revision>
  <dcterms:created xsi:type="dcterms:W3CDTF">2022-10-09T01:17:19Z</dcterms:created>
  <dcterms:modified xsi:type="dcterms:W3CDTF">2023-02-06T02:30:55Z</dcterms:modified>
</cp:coreProperties>
</file>

<file path=docProps/thumbnail.jpeg>
</file>